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1" r:id="rId4"/>
    <p:sldId id="275" r:id="rId5"/>
    <p:sldId id="257" r:id="rId6"/>
    <p:sldId id="258" r:id="rId7"/>
    <p:sldId id="260" r:id="rId8"/>
    <p:sldId id="262" r:id="rId9"/>
    <p:sldId id="263" r:id="rId10"/>
    <p:sldId id="265" r:id="rId11"/>
    <p:sldId id="259" r:id="rId12"/>
    <p:sldId id="266" r:id="rId13"/>
    <p:sldId id="264" r:id="rId14"/>
    <p:sldId id="268" r:id="rId15"/>
    <p:sldId id="272" r:id="rId16"/>
    <p:sldId id="271" r:id="rId17"/>
    <p:sldId id="273" r:id="rId18"/>
    <p:sldId id="269" r:id="rId19"/>
    <p:sldId id="274" r:id="rId20"/>
    <p:sldId id="267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72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78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35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21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61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0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28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65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13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3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28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F10C1-B5BC-4E87-9ADE-A61365BB254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4386-6899-42B1-ABFE-8D476CA7BD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42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72.png"/><Relationship Id="rId4" Type="http://schemas.openxmlformats.org/officeDocument/2006/relationships/image" Target="../media/image62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Automatic sparse PCA for high-dimensional data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2023/10/31</a:t>
            </a:r>
            <a:endParaRPr lang="zh-TW" altLang="en-US" dirty="0"/>
          </a:p>
        </p:txBody>
      </p:sp>
      <p:pic>
        <p:nvPicPr>
          <p:cNvPr id="1032" name="Picture 8" descr="Theorie to Flowey : r/Underta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380" y="4429919"/>
            <a:ext cx="1953240" cy="195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0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母體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與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資料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的差別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(HDLSS)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02318311"/>
                  </p:ext>
                </p:extLst>
              </p:nvPr>
            </p:nvGraphicFramePr>
            <p:xfrm>
              <a:off x="2806932" y="2802117"/>
              <a:ext cx="8762937" cy="37306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9630">
                      <a:extLst>
                        <a:ext uri="{9D8B030D-6E8A-4147-A177-3AD203B41FA5}">
                          <a16:colId xmlns:a16="http://schemas.microsoft.com/office/drawing/2014/main" val="2367727566"/>
                        </a:ext>
                      </a:extLst>
                    </a:gridCol>
                    <a:gridCol w="2934907">
                      <a:extLst>
                        <a:ext uri="{9D8B030D-6E8A-4147-A177-3AD203B41FA5}">
                          <a16:colId xmlns:a16="http://schemas.microsoft.com/office/drawing/2014/main" val="4100328820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4187028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1791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Matrix 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3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Rank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0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i="1" dirty="0" smtClean="0"/>
                        </a:p>
                        <a:p>
                          <a:pPr algn="ctr"/>
                          <a:r>
                            <a:rPr lang="zh-TW" altLang="en-US" i="0" dirty="0" smtClean="0"/>
                            <a:t>由於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TW" altLang="en-US" i="0" dirty="0" smtClean="0"/>
                            <a:t>從資料而得，且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altLang="zh-TW" i="0" dirty="0" smtClean="0"/>
                        </a:p>
                        <a:p>
                          <a:pPr algn="ctr"/>
                          <a:r>
                            <a:rPr lang="zh-TW" altLang="en-US" i="0" dirty="0" smtClean="0"/>
                            <a:t>因此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𝑅𝑎𝑛𝑘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oMath>
                          </a14:m>
                          <a:r>
                            <a:rPr lang="zh-TW" altLang="en-US" i="0" dirty="0" smtClean="0"/>
                            <a:t>最大可能值為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TW" i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41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Eigen</a:t>
                          </a:r>
                          <a:r>
                            <a:rPr lang="en-US" altLang="zh-TW" baseline="0" dirty="0" err="1" smtClean="0"/>
                            <a:t>decomposition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l-GR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𝜦</m:t>
                                </m:r>
                                <m:sSup>
                                  <m:sSupPr>
                                    <m:ctrlPr>
                                      <a:rPr lang="el-GR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(eigenvectors)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(eigenvalues)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  <m:acc>
                                  <m:accPr>
                                    <m:chr m:val="̂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𝜦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l-GR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(eigenvectors)</a:t>
                          </a:r>
                        </a:p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ac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(eigenvalues)</a:t>
                          </a:r>
                        </a:p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l-GR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l-GR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acc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0,…, 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altLang="zh-TW" dirty="0" smtClean="0"/>
                        </a:p>
                        <a:p>
                          <a:endParaRPr lang="en-US" altLang="zh-TW" dirty="0" smtClean="0"/>
                        </a:p>
                        <a:p>
                          <a:endParaRPr lang="en-US" altLang="zh-TW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3296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02318311"/>
                  </p:ext>
                </p:extLst>
              </p:nvPr>
            </p:nvGraphicFramePr>
            <p:xfrm>
              <a:off x="2806932" y="2802117"/>
              <a:ext cx="8762937" cy="37306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9630">
                      <a:extLst>
                        <a:ext uri="{9D8B030D-6E8A-4147-A177-3AD203B41FA5}">
                          <a16:colId xmlns:a16="http://schemas.microsoft.com/office/drawing/2014/main" val="2367727566"/>
                        </a:ext>
                      </a:extLst>
                    </a:gridCol>
                    <a:gridCol w="2934907">
                      <a:extLst>
                        <a:ext uri="{9D8B030D-6E8A-4147-A177-3AD203B41FA5}">
                          <a16:colId xmlns:a16="http://schemas.microsoft.com/office/drawing/2014/main" val="4100328820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4187028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1639" r="-127651" b="-9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1639" r="-821" b="-9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791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Matrix 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101639" r="-127651" b="-8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101639" r="-821" b="-8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321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Rank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82000" r="-127651" b="-22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82000" r="-821" b="-22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146671"/>
                      </a:ext>
                    </a:extLst>
                  </a:tr>
                  <a:tr h="2074609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Eigen</a:t>
                          </a:r>
                          <a:r>
                            <a:rPr lang="en-US" altLang="zh-TW" baseline="0" dirty="0" err="1" smtClean="0"/>
                            <a:t>decomposition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80059" r="-127651" b="-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80059" r="-821" b="-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2962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右大括弧 7"/>
          <p:cNvSpPr/>
          <p:nvPr/>
        </p:nvSpPr>
        <p:spPr>
          <a:xfrm rot="5400000">
            <a:off x="9685616" y="5215987"/>
            <a:ext cx="182879" cy="16957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228418" y="6122222"/>
                <a:ext cx="1017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長度為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418" y="6122222"/>
                <a:ext cx="1017523" cy="369332"/>
              </a:xfrm>
              <a:prstGeom prst="rect">
                <a:avLst/>
              </a:prstGeom>
              <a:blipFill>
                <a:blip r:embed="rId4"/>
                <a:stretch>
                  <a:fillRect l="-5389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圖說文字 10"/>
              <p:cNvSpPr/>
              <p:nvPr/>
            </p:nvSpPr>
            <p:spPr>
              <a:xfrm>
                <a:off x="3524595" y="1518118"/>
                <a:ext cx="4455623" cy="805750"/>
              </a:xfrm>
              <a:prstGeom prst="wedgeRoundRectCallout">
                <a:avLst>
                  <a:gd name="adj1" fmla="val -78795"/>
                  <a:gd name="adj2" fmla="val 75913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HDLSS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之下， </a:t>
                </a:r>
                <a:endParaRPr lang="en-US" altLang="zh-TW" b="1" i="1" dirty="0" smtClean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eigen</a:t>
                </a:r>
                <a:r>
                  <a:rPr lang="en-US" altLang="zh-TW" baseline="0" dirty="0" smtClean="0">
                    <a:solidFill>
                      <a:srgbClr val="FF0000"/>
                    </a:solidFill>
                  </a:rPr>
                  <a:t>decomposition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可信度有多少？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圓角矩形圖說文字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595" y="1518118"/>
                <a:ext cx="4455623" cy="805750"/>
              </a:xfrm>
              <a:prstGeom prst="wedgeRoundRectCallout">
                <a:avLst>
                  <a:gd name="adj1" fmla="val -78795"/>
                  <a:gd name="adj2" fmla="val 7591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Toriel is an Irish Mother by Strabius -- Fur Affinity [dot] n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5"/>
          <a:stretch/>
        </p:blipFill>
        <p:spPr bwMode="auto">
          <a:xfrm>
            <a:off x="0" y="2565458"/>
            <a:ext cx="2590863" cy="25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　　　嘗試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altLang="zh-TW" dirty="0" smtClean="0"/>
                  <a:t>, for some small 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TW" altLang="en-US" dirty="0" smtClean="0"/>
                  <a:t>由於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因此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acc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sSup>
                        <m:sSupPr>
                          <m:ctrl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zh-TW" altLang="en-US" dirty="0" smtClean="0">
                    <a:solidFill>
                      <a:srgbClr val="0000FF"/>
                    </a:solidFill>
                  </a:rPr>
                  <a:t>共享相同的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eigenvectors</a:t>
                </a:r>
              </a:p>
              <a:p>
                <a:pPr marL="0" indent="0" algn="ctr">
                  <a:buNone/>
                </a:pPr>
                <a:r>
                  <a:rPr lang="zh-TW" altLang="en-US" dirty="0"/>
                  <a:t>由於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zh-TW" altLang="en-US" dirty="0" smtClean="0"/>
                  <a:t>很小，</a:t>
                </a:r>
                <a:r>
                  <a:rPr lang="en-US" altLang="zh-TW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Considered a spiked model for the eigenvalues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=⋯=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838200" y="3549523"/>
            <a:ext cx="10515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529810" y="103515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直覺</a:t>
            </a:r>
            <a:r>
              <a:rPr lang="en-US" altLang="zh-TW" sz="2800" dirty="0" smtClean="0"/>
              <a:t>, Eigenvalues)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96" y="138854"/>
            <a:ext cx="1336965" cy="15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7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2529810" y="365123"/>
                <a:ext cx="8432253" cy="1325563"/>
              </a:xfrm>
            </p:spPr>
            <p:txBody>
              <a:bodyPr/>
              <a:lstStyle/>
              <a:p>
                <a:r>
                  <a:rPr lang="zh-TW" altLang="en-US" dirty="0" smtClean="0"/>
                  <a:t>考慮當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的情況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29810" y="365123"/>
                <a:ext cx="8432253" cy="1325563"/>
              </a:xfrm>
              <a:blipFill>
                <a:blip r:embed="rId2"/>
                <a:stretch>
                  <a:fillRect l="-2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對</a:t>
                </a:r>
                <a14:m>
                  <m:oMath xmlns:m="http://schemas.openxmlformats.org/officeDocument/2006/math">
                    <m:r>
                      <a:rPr lang="el-GR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TW" altLang="en-US" dirty="0" smtClean="0"/>
                  <a:t>的影響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假設只有前幾個</a:t>
                </a:r>
                <a:r>
                  <a:rPr lang="en-US" altLang="zh-TW" dirty="0" smtClean="0"/>
                  <a:t>PCs</a:t>
                </a:r>
                <a:r>
                  <a:rPr lang="zh-TW" altLang="en-US" dirty="0" smtClean="0"/>
                  <a:t>是重要的，即前幾個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的值比較大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for the first several </a:t>
                </a:r>
                <a:r>
                  <a:rPr lang="en-US" altLang="zh-TW" i="1" dirty="0" smtClean="0"/>
                  <a:t>i</a:t>
                </a:r>
                <a:r>
                  <a:rPr lang="en-US" altLang="zh-TW" dirty="0" smtClean="0"/>
                  <a:t>s</a:t>
                </a:r>
              </a:p>
              <a:p>
                <a:pPr lvl="1"/>
                <a:endParaRPr lang="en-US" altLang="zh-TW" dirty="0"/>
              </a:p>
              <a:p>
                <a:r>
                  <a:rPr lang="zh-TW" altLang="en-US" dirty="0"/>
                  <a:t>引進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的影響，對</a:t>
                </a:r>
                <a14:m>
                  <m:oMath xmlns:m="http://schemas.openxmlformats.org/officeDocument/2006/math">
                    <m:r>
                      <a:rPr lang="el-GR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TW" altLang="en-US" dirty="0" smtClean="0"/>
                  <a:t>的</a:t>
                </a:r>
                <a:r>
                  <a:rPr lang="en-US" altLang="zh-TW" dirty="0" smtClean="0"/>
                  <a:t>eigenvalues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10" y="319880"/>
            <a:ext cx="1638300" cy="1438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29810" y="103515"/>
            <a:ext cx="4416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直覺</a:t>
            </a:r>
            <a:r>
              <a:rPr lang="en-US" altLang="zh-TW" sz="2800" dirty="0" smtClean="0"/>
              <a:t>+HDLSS, Eigenvalues)</a:t>
            </a:r>
            <a:endParaRPr lang="zh-TW" altLang="en-US" sz="2800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8254538" y="3059084"/>
            <a:ext cx="21446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625406" y="30590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假設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m</a:t>
            </a:r>
            <a:r>
              <a:rPr lang="zh-TW" altLang="en-US" dirty="0" smtClean="0"/>
              <a:t> 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7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24" y="2624147"/>
            <a:ext cx="8572500" cy="1471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468880" y="457200"/>
                <a:ext cx="3709990" cy="1191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457200"/>
                <a:ext cx="3709990" cy="1191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92734" y="947651"/>
                <a:ext cx="3674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TW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34" y="947651"/>
                <a:ext cx="3674532" cy="369332"/>
              </a:xfrm>
              <a:prstGeom prst="rect">
                <a:avLst/>
              </a:prstGeom>
              <a:blipFill>
                <a:blip r:embed="rId4"/>
                <a:stretch>
                  <a:fillRect l="-132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490416" y="1355334"/>
                <a:ext cx="1842299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16" y="1355334"/>
                <a:ext cx="1842299" cy="87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68880" y="2142477"/>
                <a:ext cx="2030749" cy="48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調整</a:t>
                </a:r>
                <a:r>
                  <a:rPr lang="zh-TW" altLang="en-US" dirty="0"/>
                  <a:t>概念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2142477"/>
                <a:ext cx="2030749" cy="481670"/>
              </a:xfrm>
              <a:prstGeom prst="rect">
                <a:avLst/>
              </a:prstGeom>
              <a:blipFill>
                <a:blip r:embed="rId6"/>
                <a:stretch>
                  <a:fillRect l="-2402" b="-17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91139" y="72996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value</a:t>
            </a:r>
            <a:r>
              <a:rPr lang="en-US" altLang="zh-TW" dirty="0" smtClean="0"/>
              <a:t>s</a:t>
            </a:r>
          </a:p>
          <a:p>
            <a:r>
              <a:rPr lang="zh-TW" altLang="en-US" dirty="0"/>
              <a:t>的差距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86092" y="474778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vector</a:t>
            </a:r>
            <a:r>
              <a:rPr lang="en-US" altLang="zh-TW" dirty="0" smtClean="0"/>
              <a:t>s</a:t>
            </a:r>
          </a:p>
          <a:p>
            <a:r>
              <a:rPr lang="zh-TW" altLang="en-US" dirty="0"/>
              <a:t>的差距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468880" y="4095499"/>
                <a:ext cx="6398483" cy="1074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arccos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4095499"/>
                <a:ext cx="6398483" cy="1074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10324" y="5194056"/>
                <a:ext cx="5915594" cy="74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𝐴𝑛𝑔𝑙𝑒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324" y="5194056"/>
                <a:ext cx="5915594" cy="745589"/>
              </a:xfrm>
              <a:prstGeom prst="rect">
                <a:avLst/>
              </a:prstGeom>
              <a:blipFill>
                <a:blip r:embed="rId8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468880" y="6159899"/>
                <a:ext cx="3378617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調整</a:t>
                </a:r>
                <a:r>
                  <a:rPr lang="zh-TW" altLang="en-US" dirty="0"/>
                  <a:t>概念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調整後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平行於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6159899"/>
                <a:ext cx="3378617" cy="406586"/>
              </a:xfrm>
              <a:prstGeom prst="rect">
                <a:avLst/>
              </a:prstGeom>
              <a:blipFill>
                <a:blip r:embed="rId9"/>
                <a:stretch>
                  <a:fillRect l="-1444" t="-2985"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8625918" y="556685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Sparse(high-dimensional)</a:t>
            </a:r>
            <a:r>
              <a:rPr lang="zh-TW" altLang="en-US" dirty="0" smtClean="0"/>
              <a:t>的緣故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82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992582" y="1709738"/>
            <a:ext cx="8354867" cy="2852737"/>
          </a:xfrm>
        </p:spPr>
        <p:txBody>
          <a:bodyPr/>
          <a:lstStyle/>
          <a:p>
            <a:r>
              <a:rPr lang="en-US" altLang="zh-TW" dirty="0" smtClean="0"/>
              <a:t>Threshold-based SPCA</a:t>
            </a:r>
            <a:br>
              <a:rPr lang="en-US" altLang="zh-TW" dirty="0" smtClean="0"/>
            </a:br>
            <a:r>
              <a:rPr lang="en-US" altLang="zh-TW" dirty="0" smtClean="0"/>
              <a:t>(TSPCA)</a:t>
            </a:r>
            <a:endParaRPr lang="zh-TW" altLang="en-US" dirty="0"/>
          </a:p>
        </p:txBody>
      </p:sp>
      <p:pic>
        <p:nvPicPr>
          <p:cNvPr id="10244" name="Picture 4" descr="♥UNDERTALE♥&#10;Asg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8"/>
          <a:stretch/>
        </p:blipFill>
        <p:spPr bwMode="auto">
          <a:xfrm>
            <a:off x="1" y="-18054"/>
            <a:ext cx="2992581" cy="68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07228" y="4562475"/>
                <a:ext cx="3487621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著重</a:t>
                </a:r>
                <a:r>
                  <a:rPr lang="zh-TW" altLang="en-US" dirty="0" smtClean="0"/>
                  <a:t>於「調整後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平行於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」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28" y="4562475"/>
                <a:ext cx="3487621" cy="406586"/>
              </a:xfrm>
              <a:prstGeom prst="rect">
                <a:avLst/>
              </a:prstGeom>
              <a:blipFill>
                <a:blip r:embed="rId3"/>
                <a:stretch>
                  <a:fillRect l="-1573" t="-1493" r="-699"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0" y="0"/>
            <a:ext cx="1230284" cy="5237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6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標題 3"/>
              <p:cNvSpPr>
                <a:spLocks noGrp="1"/>
              </p:cNvSpPr>
              <p:nvPr>
                <p:ph type="title"/>
              </p:nvPr>
            </p:nvSpPr>
            <p:spPr>
              <a:xfrm>
                <a:off x="2541616" y="315249"/>
                <a:ext cx="6956367" cy="1325563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𝐴𝑛𝑔𝑙𝑒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arccos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𝐴𝑛𝑔𝑙𝑒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:endParaRPr lang="zh-TW" altLang="en-US" sz="2400" dirty="0"/>
              </a:p>
            </p:txBody>
          </p:sp>
        </mc:Choice>
        <mc:Fallback xmlns=""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41616" y="315249"/>
                <a:ext cx="6956367" cy="1325563"/>
              </a:xfrm>
              <a:blipFill>
                <a:blip r:embed="rId2"/>
                <a:stretch>
                  <a:fillRect t="-17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sSub>
                      <m:sSubPr>
                        <m:ctrlPr>
                          <a:rPr lang="el-G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698375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TSPCA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調整後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/>
                  <a:t>, otherwise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698375" cy="5032375"/>
              </a:xfrm>
              <a:blipFill>
                <a:blip r:embed="rId4"/>
                <a:stretch>
                  <a:fillRect l="-1818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undyne and undyne the undying (undertale) drawn by lic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80" y="66502"/>
            <a:ext cx="1922732" cy="27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9661542" y="716420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HDLSS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34714" y="3756414"/>
                <a:ext cx="1235659" cy="1920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zh-TW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zh-TW" i="1" smtClean="0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714" y="3756414"/>
                <a:ext cx="1235659" cy="1920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497983" y="3756414"/>
                <a:ext cx="1400768" cy="1994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zh-TW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983" y="3756414"/>
                <a:ext cx="1400768" cy="19949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8723681" y="4256413"/>
            <a:ext cx="972589" cy="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8697883" y="4780188"/>
            <a:ext cx="1048264" cy="19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97983" y="2784764"/>
            <a:ext cx="1857202" cy="5403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376813" y="241543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threshold</a:t>
            </a:r>
            <a:endParaRPr lang="zh-TW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870373" y="5958603"/>
                <a:ext cx="2911695" cy="692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𝐴𝑛𝑔𝑙𝑒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 algn="r"/>
                <a:r>
                  <a:rPr lang="en-US" altLang="zh-TW" dirty="0" smtClean="0"/>
                  <a:t>as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u="dbl" dirty="0" smtClean="0">
                    <a:uFill>
                      <a:solidFill>
                        <a:srgbClr val="0000FF"/>
                      </a:solidFill>
                    </a:uFill>
                  </a:rPr>
                  <a:t>for some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373" y="5958603"/>
                <a:ext cx="2911695" cy="692177"/>
              </a:xfrm>
              <a:prstGeom prst="rect">
                <a:avLst/>
              </a:prstGeom>
              <a:blipFill>
                <a:blip r:embed="rId8"/>
                <a:stretch>
                  <a:fillRect r="-209"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4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8640" y="1709738"/>
            <a:ext cx="7278810" cy="2852737"/>
          </a:xfrm>
        </p:spPr>
        <p:txBody>
          <a:bodyPr/>
          <a:lstStyle/>
          <a:p>
            <a:r>
              <a:rPr lang="en-US" altLang="zh-TW" dirty="0" smtClean="0"/>
              <a:t>Automatic sparse PCA</a:t>
            </a:r>
            <a:br>
              <a:rPr lang="en-US" altLang="zh-TW" dirty="0" smtClean="0"/>
            </a:br>
            <a:r>
              <a:rPr lang="en-US" altLang="zh-TW" dirty="0" smtClean="0"/>
              <a:t>(A-SPCA)</a:t>
            </a:r>
            <a:endParaRPr lang="zh-TW" altLang="en-US" dirty="0"/>
          </a:p>
        </p:txBody>
      </p:sp>
      <p:pic>
        <p:nvPicPr>
          <p:cNvPr id="13314" name="Picture 2" descr="Undertale:Toriel by BloomTH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8639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468880" y="457200"/>
                <a:ext cx="3709990" cy="1191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457200"/>
                <a:ext cx="3709990" cy="1191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92734" y="947651"/>
                <a:ext cx="3674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TW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34" y="947651"/>
                <a:ext cx="3674532" cy="369332"/>
              </a:xfrm>
              <a:prstGeom prst="rect">
                <a:avLst/>
              </a:prstGeom>
              <a:blipFill>
                <a:blip r:embed="rId3"/>
                <a:stretch>
                  <a:fillRect l="-132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490416" y="1355334"/>
                <a:ext cx="1842299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16" y="1355334"/>
                <a:ext cx="1842299" cy="876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68880" y="2142477"/>
                <a:ext cx="2030749" cy="48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調整</a:t>
                </a:r>
                <a:r>
                  <a:rPr lang="zh-TW" altLang="en-US" dirty="0"/>
                  <a:t>概念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2142477"/>
                <a:ext cx="2030749" cy="481670"/>
              </a:xfrm>
              <a:prstGeom prst="rect">
                <a:avLst/>
              </a:prstGeom>
              <a:blipFill>
                <a:blip r:embed="rId5"/>
                <a:stretch>
                  <a:fillRect l="-2402" b="-17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91139" y="72996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value</a:t>
            </a:r>
            <a:r>
              <a:rPr lang="en-US" altLang="zh-TW" dirty="0" smtClean="0"/>
              <a:t>s</a:t>
            </a:r>
          </a:p>
          <a:p>
            <a:r>
              <a:rPr lang="zh-TW" altLang="en-US" dirty="0"/>
              <a:t>的差距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86092" y="474778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vector</a:t>
            </a:r>
            <a:r>
              <a:rPr lang="en-US" altLang="zh-TW" dirty="0" smtClean="0"/>
              <a:t>s</a:t>
            </a:r>
          </a:p>
          <a:p>
            <a:r>
              <a:rPr lang="zh-TW" altLang="en-US" dirty="0"/>
              <a:t>的差距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468880" y="4095499"/>
                <a:ext cx="6398483" cy="1074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arccos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4095499"/>
                <a:ext cx="6398483" cy="1074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10324" y="5194056"/>
                <a:ext cx="5915594" cy="74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𝐴𝑛𝑔𝑙𝑒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324" y="5194056"/>
                <a:ext cx="5915594" cy="745589"/>
              </a:xfrm>
              <a:prstGeom prst="rect">
                <a:avLst/>
              </a:prstGeom>
              <a:blipFill>
                <a:blip r:embed="rId7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468880" y="6159899"/>
                <a:ext cx="3378617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調整</a:t>
                </a:r>
                <a:r>
                  <a:rPr lang="zh-TW" altLang="en-US" dirty="0"/>
                  <a:t>概念</a:t>
                </a:r>
                <a:r>
                  <a:rPr lang="en-US" altLang="zh-TW" dirty="0" smtClean="0"/>
                  <a:t>: </a:t>
                </a:r>
                <a:r>
                  <a:rPr lang="zh-TW" altLang="en-US" dirty="0" smtClean="0"/>
                  <a:t>調整後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 平行於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6159899"/>
                <a:ext cx="3378617" cy="406586"/>
              </a:xfrm>
              <a:prstGeom prst="rect">
                <a:avLst/>
              </a:prstGeom>
              <a:blipFill>
                <a:blip r:embed="rId8"/>
                <a:stretch>
                  <a:fillRect l="-1444" t="-2985"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10221565" y="90148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TSPCA</a:t>
            </a: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完全沒用到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5753" y="457200"/>
            <a:ext cx="7780712" cy="1774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385753" y="4186518"/>
            <a:ext cx="7780712" cy="1873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166465" y="4601782"/>
                <a:ext cx="2025535" cy="93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TSPCA</a:t>
                </a:r>
              </a:p>
              <a:p>
                <a:r>
                  <a:rPr lang="zh-TW" altLang="en-US" dirty="0">
                    <a:solidFill>
                      <a:srgbClr val="FF0000"/>
                    </a:solidFill>
                  </a:rPr>
                  <a:t>提供調整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的方法</a:t>
                </a:r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使其平行於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465" y="4601782"/>
                <a:ext cx="2025535" cy="938334"/>
              </a:xfrm>
              <a:prstGeom prst="rect">
                <a:avLst/>
              </a:prstGeom>
              <a:blipFill>
                <a:blip r:embed="rId9"/>
                <a:stretch>
                  <a:fillRect l="-2711" t="-3896" r="-1205"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2" y="2647440"/>
            <a:ext cx="10391775" cy="14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2107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A-SPCA</a:t>
            </a:r>
            <a:br>
              <a:rPr lang="en-US" altLang="zh-TW" dirty="0" smtClean="0"/>
            </a:br>
            <a:r>
              <a:rPr lang="zh-TW" altLang="en-US" dirty="0" smtClean="0"/>
              <a:t>同時使用調整後</a:t>
            </a:r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value</a:t>
            </a:r>
            <a:r>
              <a:rPr lang="en-US" altLang="zh-TW" dirty="0" smtClean="0"/>
              <a:t>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Eigen</a:t>
            </a:r>
            <a:r>
              <a:rPr lang="en-US" altLang="zh-TW" dirty="0" smtClean="0">
                <a:solidFill>
                  <a:srgbClr val="0000FF"/>
                </a:solidFill>
              </a:rPr>
              <a:t>vector</a:t>
            </a:r>
            <a:r>
              <a:rPr lang="en-US" altLang="zh-TW" dirty="0" smtClean="0"/>
              <a:t>s</a:t>
            </a:r>
            <a:r>
              <a:rPr lang="zh-TW" altLang="en-US" dirty="0" smtClean="0"/>
              <a:t>的資訊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sSub>
                      <m:sSubPr>
                        <m:ctrlPr>
                          <a:rPr lang="el-GR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調整</a:t>
                </a:r>
                <a:r>
                  <a:rPr lang="zh-TW" altLang="en-US" dirty="0"/>
                  <a:t>概念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估計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Since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58927" y="1825625"/>
                <a:ext cx="4472699" cy="1002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927" y="1825625"/>
                <a:ext cx="4472699" cy="1002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171700" y="5312439"/>
                <a:ext cx="3775905" cy="90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5312439"/>
                <a:ext cx="3775905" cy="90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58927" y="5312439"/>
                <a:ext cx="4560864" cy="1002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sz="24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sz="240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927" y="5312439"/>
                <a:ext cx="4560864" cy="1002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/>
          <p:cNvSpPr/>
          <p:nvPr/>
        </p:nvSpPr>
        <p:spPr>
          <a:xfrm>
            <a:off x="2171700" y="5572125"/>
            <a:ext cx="495300" cy="533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77400" y="5584432"/>
            <a:ext cx="495300" cy="533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8096250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848975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8458200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8858250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229725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601200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9991725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0391775" y="2956551"/>
            <a:ext cx="0" cy="216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 descr="Mettaton | Villains Wiki | Fand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28" y="2767315"/>
            <a:ext cx="2122524" cy="21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09800" y="6150883"/>
                <a:ext cx="1700978" cy="70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150883"/>
                <a:ext cx="1700978" cy="7071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 smtClean="0"/>
                  <a:t>A-SPCA</a:t>
                </a:r>
                <a:br>
                  <a:rPr lang="en-US" altLang="zh-TW" dirty="0" smtClean="0"/>
                </a:br>
                <a:r>
                  <a:rPr lang="zh-TW" altLang="en-US" dirty="0" smtClean="0"/>
                  <a:t>利用</a:t>
                </a:r>
                <a:r>
                  <a:rPr lang="en-US" altLang="zh-TW" dirty="0" smtClean="0"/>
                  <a:t>TSPCA</a:t>
                </a:r>
                <a:r>
                  <a:rPr lang="zh-TW" altLang="en-US" dirty="0" smtClean="0"/>
                  <a:t>的手法，對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進行二次調整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8756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dirty="0" smtClean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sSub>
                      <m:sSubPr>
                        <m:ctrlPr>
                          <a:rPr lang="el-GR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6798"/>
          <a:stretch/>
        </p:blipFill>
        <p:spPr>
          <a:xfrm>
            <a:off x="9835802" y="67469"/>
            <a:ext cx="1517998" cy="169068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6134100" y="4486275"/>
            <a:ext cx="1905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94479" y="5029200"/>
                <a:ext cx="1134862" cy="48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/>
                  <a:t>偏離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79" y="5029200"/>
                <a:ext cx="1134862" cy="481670"/>
              </a:xfrm>
              <a:prstGeom prst="rect">
                <a:avLst/>
              </a:prstGeom>
              <a:blipFill>
                <a:blip r:embed="rId5"/>
                <a:stretch>
                  <a:fillRect l="-8602" t="-6329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276725" y="5553773"/>
                <a:ext cx="2292935" cy="580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 smtClean="0"/>
                  <a:t>使得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25" y="5553773"/>
                <a:ext cx="2292935" cy="580287"/>
              </a:xfrm>
              <a:prstGeom prst="rect">
                <a:avLst/>
              </a:prstGeom>
              <a:blipFill>
                <a:blip r:embed="rId6"/>
                <a:stretch>
                  <a:fillRect l="-5585" t="-5263" b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肘形接點 9"/>
          <p:cNvCxnSpPr>
            <a:endCxn id="8" idx="1"/>
          </p:cNvCxnSpPr>
          <p:nvPr/>
        </p:nvCxnSpPr>
        <p:spPr>
          <a:xfrm rot="16200000" flipH="1">
            <a:off x="3350254" y="4917446"/>
            <a:ext cx="1357642" cy="495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900389" y="4032047"/>
                <a:ext cx="777585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89" y="4032047"/>
                <a:ext cx="777585" cy="4542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429830" y="1709738"/>
            <a:ext cx="5917619" cy="2852737"/>
          </a:xfrm>
        </p:spPr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pic>
        <p:nvPicPr>
          <p:cNvPr id="12290" name="Picture 2" descr="Undertale,фэндомы,Asriel,Asriel Dreemurr,Undertale персонажи,Kivwolf,art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2983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974378" y="4562475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PCA</a:t>
            </a:r>
          </a:p>
          <a:p>
            <a:r>
              <a:rPr lang="en-US" altLang="zh-TW" dirty="0" smtClean="0"/>
              <a:t>HDLSS-Sparse</a:t>
            </a:r>
            <a:r>
              <a:rPr lang="zh-TW" altLang="en-US" dirty="0" smtClean="0"/>
              <a:t>概念</a:t>
            </a:r>
            <a:endParaRPr lang="en-US" altLang="zh-TW" dirty="0" smtClean="0"/>
          </a:p>
          <a:p>
            <a:r>
              <a:rPr lang="en-US" altLang="zh-TW" dirty="0" smtClean="0"/>
              <a:t>HDLSS</a:t>
            </a:r>
            <a:r>
              <a:rPr lang="zh-TW" altLang="en-US" dirty="0" smtClean="0"/>
              <a:t>之下的</a:t>
            </a:r>
            <a:r>
              <a:rPr lang="en-US" altLang="zh-TW" dirty="0" smtClean="0"/>
              <a:t>PCA</a:t>
            </a:r>
            <a:r>
              <a:rPr lang="zh-TW" altLang="en-US" dirty="0" smtClean="0"/>
              <a:t>遭遇的困難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6914" l="2342" r="97190">
                        <a14:foregroundMark x1="50351" y1="22840" x2="50351" y2="22840"/>
                        <a14:foregroundMark x1="11710" y1="48765" x2="11710" y2="48765"/>
                        <a14:foregroundMark x1="26464" y1="66049" x2="26464" y2="66049"/>
                        <a14:foregroundMark x1="34660" y1="68519" x2="34660" y2="68519"/>
                        <a14:foregroundMark x1="29977" y1="59259" x2="29977" y2="59259"/>
                        <a14:foregroundMark x1="32553" y1="67901" x2="32553" y2="67901"/>
                        <a14:foregroundMark x1="39110" y1="56790" x2="39110" y2="56790"/>
                        <a14:foregroundMark x1="44731" y1="56790" x2="44731" y2="56790"/>
                        <a14:foregroundMark x1="49649" y1="54321" x2="49649" y2="54321"/>
                        <a14:foregroundMark x1="58080" y1="59259" x2="58080" y2="59259"/>
                        <a14:foregroundMark x1="41686" y1="38889" x2="41686" y2="38889"/>
                        <a14:foregroundMark x1="39578" y1="39506" x2="39578" y2="39506"/>
                        <a14:foregroundMark x1="43794" y1="38889" x2="43794" y2="38889"/>
                        <a14:foregroundMark x1="44731" y1="43210" x2="44731" y2="43210"/>
                        <a14:foregroundMark x1="46136" y1="41975" x2="46136" y2="41975"/>
                        <a14:foregroundMark x1="49180" y1="43210" x2="49180" y2="43210"/>
                        <a14:foregroundMark x1="53396" y1="39506" x2="53396" y2="39506"/>
                        <a14:foregroundMark x1="54801" y1="32716" x2="54801" y2="32716"/>
                        <a14:foregroundMark x1="51756" y1="33333" x2="51756" y2="33333"/>
                        <a14:foregroundMark x1="57377" y1="68519" x2="57377" y2="68519"/>
                        <a14:foregroundMark x1="59485" y1="69753" x2="59485" y2="69753"/>
                        <a14:foregroundMark x1="58548" y1="63580" x2="58548" y2="63580"/>
                        <a14:foregroundMark x1="60187" y1="59877" x2="60187" y2="59877"/>
                        <a14:foregroundMark x1="59016" y1="58642" x2="59016" y2="58642"/>
                        <a14:foregroundMark x1="62061" y1="58642" x2="62061" y2="58642"/>
                        <a14:foregroundMark x1="65105" y1="58642" x2="65105" y2="58642"/>
                        <a14:foregroundMark x1="63934" y1="58025" x2="63934" y2="58025"/>
                        <a14:foregroundMark x1="68150" y1="59877" x2="68150" y2="59877"/>
                        <a14:foregroundMark x1="75878" y1="35802" x2="75878" y2="35802"/>
                        <a14:foregroundMark x1="72834" y1="33951" x2="72834" y2="33951"/>
                        <a14:foregroundMark x1="71897" y1="33333" x2="71897" y2="33333"/>
                        <a14:backgroundMark x1="30913" y1="64198" x2="30913" y2="64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1833">
            <a:off x="7776817" y="1586509"/>
            <a:ext cx="40671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4320" y="194349"/>
                <a:ext cx="5191614" cy="350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8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sz="28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20" y="194349"/>
                <a:ext cx="5191614" cy="350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27811" y="1558366"/>
                <a:ext cx="4455066" cy="1903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: PC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 對第</a:t>
                </a:r>
                <a:r>
                  <a:rPr lang="en-US" altLang="zh-TW" i="1" dirty="0" smtClean="0"/>
                  <a:t>j</a:t>
                </a:r>
                <a:r>
                  <a:rPr lang="zh-TW" altLang="en-US" dirty="0" smtClean="0"/>
                  <a:t>個維度的重要程度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因為</a:t>
                </a:r>
                <a:r>
                  <a:rPr lang="en-US" altLang="zh-TW" dirty="0" smtClean="0"/>
                  <a:t>high-dimension</a:t>
                </a:r>
                <a:r>
                  <a:rPr lang="zh-TW" altLang="en-US" dirty="0" smtClean="0"/>
                  <a:t>具有</a:t>
                </a:r>
                <a:r>
                  <a:rPr lang="en-US" altLang="zh-TW" dirty="0" smtClean="0"/>
                  <a:t>sparse</a:t>
                </a:r>
                <a:r>
                  <a:rPr lang="zh-TW" altLang="en-US" dirty="0" smtClean="0"/>
                  <a:t>性質</a:t>
                </a:r>
                <a:endParaRPr lang="en-US" altLang="zh-TW" dirty="0" smtClean="0"/>
              </a:p>
              <a:p>
                <a:r>
                  <a:rPr lang="zh-TW" altLang="en-US" dirty="0" smtClean="0"/>
                  <a:t>所以只需要從</a:t>
                </a:r>
                <a:r>
                  <a:rPr lang="en-US" altLang="zh-TW" i="1" dirty="0" smtClean="0"/>
                  <a:t>d</a:t>
                </a:r>
                <a:r>
                  <a:rPr lang="zh-TW" altLang="en-US" dirty="0" smtClean="0"/>
                  <a:t>維中，找出相對重要的維軸</a:t>
                </a:r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811" y="1558366"/>
                <a:ext cx="4455066" cy="1903150"/>
              </a:xfrm>
              <a:prstGeom prst="rect">
                <a:avLst/>
              </a:prstGeom>
              <a:blipFill>
                <a:blip r:embed="rId3"/>
                <a:stretch>
                  <a:fillRect l="-2462" t="-2564" r="-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rTale Sans and UnderSwap Papyrus | Undertale AUs Ami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89" y="3828006"/>
            <a:ext cx="4039992" cy="30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 txBox="1">
                <a:spLocks/>
              </p:cNvSpPr>
              <p:nvPr/>
            </p:nvSpPr>
            <p:spPr>
              <a:xfrm>
                <a:off x="6682877" y="1221236"/>
                <a:ext cx="5509123" cy="44805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A-SPCA</a:t>
                </a:r>
                <a:r>
                  <a:rPr lang="zh-TW" altLang="en-US" dirty="0" smtClean="0"/>
                  <a:t>對</a:t>
                </a:r>
                <a:r>
                  <a:rPr lang="en-US" altLang="zh-TW" dirty="0" smtClean="0"/>
                  <a:t>PC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 的調整</a:t>
                </a:r>
                <a:endParaRPr lang="en-US" altLang="zh-TW" dirty="0" smtClean="0"/>
              </a:p>
              <a:p>
                <a:r>
                  <a:rPr lang="zh-TW" altLang="en-US" sz="2400" dirty="0" smtClean="0"/>
                  <a:t>取出每個軸的重要程度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 smtClean="0"/>
              </a:p>
              <a:p>
                <a:r>
                  <a:rPr lang="zh-TW" altLang="en-US" sz="2400" dirty="0" smtClean="0"/>
                  <a:t>將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 smtClean="0"/>
                  <a:t>由大到小排序</a:t>
                </a:r>
                <a:endParaRPr lang="en-US" altLang="zh-TW" sz="24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≥⋯≥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TW" sz="2000" dirty="0" smtClean="0"/>
              </a:p>
              <a:p>
                <a:r>
                  <a:rPr lang="zh-TW" altLang="en-US" sz="2400" dirty="0" smtClean="0"/>
                  <a:t>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𝑜𝑖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zh-TW" altLang="en-US" sz="2400" dirty="0" smtClean="0"/>
                  <a:t>，滿足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 smtClean="0"/>
              </a:p>
              <a:p>
                <a:r>
                  <a:rPr lang="zh-TW" altLang="en-US" sz="2400" dirty="0"/>
                  <a:t>重新定義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𝑜𝑖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0,    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877" y="1221236"/>
                <a:ext cx="5509123" cy="4480560"/>
              </a:xfrm>
              <a:prstGeom prst="rect">
                <a:avLst/>
              </a:prstGeom>
              <a:blipFill>
                <a:blip r:embed="rId5"/>
                <a:stretch>
                  <a:fillRect l="-2212" t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492240" y="5887511"/>
                <a:ext cx="50650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A-SPCA</a:t>
                </a:r>
                <a:r>
                  <a:rPr lang="zh-TW" altLang="en-US" sz="2400" dirty="0" smtClean="0"/>
                  <a:t>沒有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altLang="zh-TW" sz="2400" dirty="0" smtClean="0"/>
                  <a:t>(TSPCA)</a:t>
                </a:r>
                <a:r>
                  <a:rPr lang="zh-TW" altLang="en-US" sz="2400" dirty="0" smtClean="0"/>
                  <a:t>需要事先設定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5887511"/>
                <a:ext cx="5065041" cy="461665"/>
              </a:xfrm>
              <a:prstGeom prst="rect">
                <a:avLst/>
              </a:prstGeom>
              <a:blipFill>
                <a:blip r:embed="rId6"/>
                <a:stretch>
                  <a:fillRect l="-1805" t="-10526" r="-602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3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73" y="0"/>
            <a:ext cx="9811051" cy="6858000"/>
          </a:xfrm>
          <a:prstGeom prst="rect">
            <a:avLst/>
          </a:prstGeom>
        </p:spPr>
      </p:pic>
      <p:pic>
        <p:nvPicPr>
          <p:cNvPr id="1026" name="Picture 2" descr="Monster Kid by PuppyMintMocha on Devian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593" y="3725066"/>
            <a:ext cx="2218611" cy="31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938" y="30693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36455"/>
            <a:ext cx="9067800" cy="6795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70611" y="1497997"/>
                <a:ext cx="12689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11" y="1497997"/>
                <a:ext cx="12689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lphyne (Undyne X Alphys) | Wiki | UNDERTALE SHIPS!! Am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4041"/>
            <a:ext cx="3049385" cy="304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02" y="2775239"/>
            <a:ext cx="3113339" cy="40827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48" y="2775238"/>
            <a:ext cx="3568079" cy="4082762"/>
          </a:xfrm>
          <a:prstGeom prst="rect">
            <a:avLst/>
          </a:prstGeom>
        </p:spPr>
      </p:pic>
      <p:pic>
        <p:nvPicPr>
          <p:cNvPr id="1026" name="Picture 2" descr="Glitzhome 24 in. L Metal Halloween TRICK or TREAT Wall Sign 2006200017 -  The Home Dep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99" y="290946"/>
            <a:ext cx="3038302" cy="303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Principal </a:t>
            </a:r>
            <a:r>
              <a:rPr lang="en-US" altLang="zh-TW" dirty="0" smtClean="0"/>
              <a:t>component analysis</a:t>
            </a:r>
            <a:br>
              <a:rPr lang="en-US" altLang="zh-TW" dirty="0" smtClean="0"/>
            </a:br>
            <a:r>
              <a:rPr lang="en-US" altLang="zh-TW" dirty="0" smtClean="0"/>
              <a:t>(PCA)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l-GR" altLang="zh-TW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Data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sSup>
                        <m:sSupPr>
                          <m:ctrl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zh-TW" altLang="en-US" dirty="0" smtClean="0"/>
                  <a:t>　選擇</a:t>
                </a:r>
                <a:r>
                  <a:rPr lang="en-US" altLang="zh-TW" dirty="0" smtClean="0"/>
                  <a:t>k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PCs: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zh-TW" altLang="en-US" dirty="0" smtClean="0"/>
                  <a:t>　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使用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PCs</a:t>
                </a:r>
                <a:r>
                  <a:rPr lang="zh-TW" altLang="en-US" dirty="0" smtClean="0"/>
                  <a:t>降維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846320" y="2435630"/>
                <a:ext cx="77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2435630"/>
                <a:ext cx="7786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814728" y="2435630"/>
                <a:ext cx="77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728" y="2435630"/>
                <a:ext cx="7786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370321" y="1555265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1" y="1555265"/>
                <a:ext cx="790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55615" y="3925976"/>
                <a:ext cx="787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15" y="3925976"/>
                <a:ext cx="7874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484303" y="3925976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303" y="3925976"/>
                <a:ext cx="7907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7592" y="3108144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7673314" y="2880828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778731" y="4295308"/>
            <a:ext cx="31588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Undertale Asriel Dreemurr with Flowey Sticker | Undertale, Undertale  flowey, Game charac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90" y="854919"/>
            <a:ext cx="1203536" cy="213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PCA- PCs</a:t>
            </a:r>
            <a:r>
              <a:rPr lang="zh-TW" altLang="en-US" dirty="0" smtClean="0"/>
              <a:t>實務上的意義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假設資料為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PC</a:t>
                </a:r>
                <a:r>
                  <a:rPr lang="zh-TW" altLang="en-US" dirty="0"/>
                  <a:t> 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0.097, −0.870, 0.483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TW" altLang="en-US" dirty="0" smtClean="0"/>
                  <a:t>投影至</a:t>
                </a:r>
                <a:r>
                  <a:rPr lang="en-US" altLang="zh-TW" dirty="0" smtClean="0"/>
                  <a:t>PC</a:t>
                </a:r>
                <a:r>
                  <a:rPr lang="zh-TW" altLang="en-US" dirty="0" smtClean="0"/>
                  <a:t>上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0.097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−0.870</m:t>
                    </m:r>
                  </m:oMath>
                </a14:m>
                <a:r>
                  <a:rPr lang="en-US" altLang="zh-TW" b="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0.483</m:t>
                    </m:r>
                  </m:oMath>
                </a14:m>
                <a:r>
                  <a:rPr lang="en-US" altLang="zh-TW" b="0" dirty="0" smtClean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Muffet | Character Profile Wikia | Fand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1300"/>
            <a:ext cx="2338917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H="1">
            <a:off x="6324600" y="3748088"/>
            <a:ext cx="1733551" cy="21097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8039100" y="3757613"/>
            <a:ext cx="319087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 flipV="1">
            <a:off x="8029575" y="942975"/>
            <a:ext cx="19050" cy="280511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730372" y="2437676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.</a:t>
            </a:r>
            <a:endParaRPr lang="zh-TW" altLang="en-US" sz="4000" dirty="0"/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7734300" y="2971800"/>
            <a:ext cx="1152525" cy="118110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886825" y="2971800"/>
            <a:ext cx="9526" cy="785813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>
            <a:off x="8039100" y="2971800"/>
            <a:ext cx="847725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408662" y="5818466"/>
                <a:ext cx="1019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0.097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662" y="5818466"/>
                <a:ext cx="10198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0797855" y="3816628"/>
                <a:ext cx="1192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−0.870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855" y="3816628"/>
                <a:ext cx="11929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058151" y="527329"/>
                <a:ext cx="1019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0.483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151" y="527329"/>
                <a:ext cx="10198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222265" y="581846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65" y="5818466"/>
                <a:ext cx="372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0609758" y="3767138"/>
                <a:ext cx="376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758" y="3767138"/>
                <a:ext cx="37619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850295" y="538164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95" y="538164"/>
                <a:ext cx="3585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828462" y="2652197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462" y="2652197"/>
                <a:ext cx="375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endCxn id="35" idx="0"/>
          </p:cNvCxnSpPr>
          <p:nvPr/>
        </p:nvCxnSpPr>
        <p:spPr>
          <a:xfrm>
            <a:off x="3819526" y="3816628"/>
            <a:ext cx="461066" cy="80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35" idx="0"/>
          </p:cNvCxnSpPr>
          <p:nvPr/>
        </p:nvCxnSpPr>
        <p:spPr>
          <a:xfrm flipH="1">
            <a:off x="4280592" y="3797578"/>
            <a:ext cx="871297" cy="8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0"/>
          </p:cNvCxnSpPr>
          <p:nvPr/>
        </p:nvCxnSpPr>
        <p:spPr>
          <a:xfrm flipH="1">
            <a:off x="4280592" y="3767138"/>
            <a:ext cx="2637986" cy="85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841462" y="4618315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各個變數的重要程度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數值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與影響方向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正負號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High-dimensional,  low-sample-size </a:t>
            </a:r>
            <a:r>
              <a:rPr lang="en-US" altLang="zh-TW" dirty="0" smtClean="0">
                <a:solidFill>
                  <a:srgbClr val="0000FF"/>
                </a:solidFill>
              </a:rPr>
              <a:t>Data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FF0000"/>
                </a:solidFill>
              </a:rPr>
              <a:t>HDLSS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l-GR" altLang="zh-TW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Data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46320" y="2435630"/>
                <a:ext cx="77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2435630"/>
                <a:ext cx="7786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14728" y="2435630"/>
                <a:ext cx="77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728" y="2435630"/>
                <a:ext cx="7786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370321" y="1555265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21" y="1555265"/>
                <a:ext cx="790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s://static.wikia.nocookie.net/echomoon/images/6/6a/Sans.png/revision/latest?cb=202010021646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74" y="1244037"/>
            <a:ext cx="1134502" cy="14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87032" y="3759721"/>
                <a:ext cx="1315938" cy="861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032" y="3759721"/>
                <a:ext cx="1315938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657404" y="5393374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04" y="5393374"/>
                <a:ext cx="7907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961564" y="6105324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5730240" y="6105324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5400000">
            <a:off x="3529098" y="5733237"/>
            <a:ext cx="1047404" cy="104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母體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與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資料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的差別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(HDLSS)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474955"/>
                  </p:ext>
                </p:extLst>
              </p:nvPr>
            </p:nvGraphicFramePr>
            <p:xfrm>
              <a:off x="838200" y="2474018"/>
              <a:ext cx="8762937" cy="37306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9630">
                      <a:extLst>
                        <a:ext uri="{9D8B030D-6E8A-4147-A177-3AD203B41FA5}">
                          <a16:colId xmlns:a16="http://schemas.microsoft.com/office/drawing/2014/main" val="2367727566"/>
                        </a:ext>
                      </a:extLst>
                    </a:gridCol>
                    <a:gridCol w="2934907">
                      <a:extLst>
                        <a:ext uri="{9D8B030D-6E8A-4147-A177-3AD203B41FA5}">
                          <a16:colId xmlns:a16="http://schemas.microsoft.com/office/drawing/2014/main" val="4100328820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4187028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1791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Matrix 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3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Rank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0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i="1" dirty="0" smtClean="0"/>
                        </a:p>
                        <a:p>
                          <a:pPr algn="ctr"/>
                          <a:r>
                            <a:rPr lang="zh-TW" altLang="en-US" i="0" dirty="0" smtClean="0"/>
                            <a:t>由於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TW" altLang="en-US" i="0" dirty="0" smtClean="0"/>
                            <a:t>從資料而得，且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altLang="zh-TW" i="0" dirty="0" smtClean="0"/>
                        </a:p>
                        <a:p>
                          <a:pPr algn="ctr"/>
                          <a:r>
                            <a:rPr lang="zh-TW" altLang="en-US" i="0" dirty="0" smtClean="0"/>
                            <a:t>因此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𝑅𝑎𝑛𝑘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oMath>
                          </a14:m>
                          <a:r>
                            <a:rPr lang="zh-TW" altLang="en-US" i="0" dirty="0" smtClean="0"/>
                            <a:t>最大可能值為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TW" i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41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Eigen</a:t>
                          </a:r>
                          <a:r>
                            <a:rPr lang="en-US" altLang="zh-TW" baseline="0" dirty="0" err="1" smtClean="0"/>
                            <a:t>decomposition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l-GR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𝜦</m:t>
                                </m:r>
                                <m:sSup>
                                  <m:sSupPr>
                                    <m:ctrlPr>
                                      <a:rPr lang="el-GR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(eigenvectors)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1" i="1" smtClean="0"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1" i="1" smtClean="0"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(eigenvalues)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acc>
                                <m:acc>
                                  <m:accPr>
                                    <m:chr m:val="̂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𝜦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l-GR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(eigenvectors)</a:t>
                          </a:r>
                        </a:p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ac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endParaRPr lang="en-US" altLang="zh-TW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(eigenvalues)</a:t>
                          </a:r>
                        </a:p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l-GR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l-GR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</m:acc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0,…, 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TW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altLang="zh-TW" dirty="0" smtClean="0"/>
                        </a:p>
                        <a:p>
                          <a:endParaRPr lang="en-US" altLang="zh-TW" dirty="0" smtClean="0"/>
                        </a:p>
                        <a:p>
                          <a:endParaRPr lang="en-US" altLang="zh-TW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3296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474955"/>
                  </p:ext>
                </p:extLst>
              </p:nvPr>
            </p:nvGraphicFramePr>
            <p:xfrm>
              <a:off x="838200" y="2474018"/>
              <a:ext cx="8762937" cy="37306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9630">
                      <a:extLst>
                        <a:ext uri="{9D8B030D-6E8A-4147-A177-3AD203B41FA5}">
                          <a16:colId xmlns:a16="http://schemas.microsoft.com/office/drawing/2014/main" val="2367727566"/>
                        </a:ext>
                      </a:extLst>
                    </a:gridCol>
                    <a:gridCol w="2934907">
                      <a:extLst>
                        <a:ext uri="{9D8B030D-6E8A-4147-A177-3AD203B41FA5}">
                          <a16:colId xmlns:a16="http://schemas.microsoft.com/office/drawing/2014/main" val="4100328820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4187028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1639" r="-127651" b="-9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1639" r="-821" b="-9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791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Matrix 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101639" r="-127651" b="-8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101639" r="-821" b="-8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321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Rank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82000" r="-127651" b="-22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82000" r="-821" b="-22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146671"/>
                      </a:ext>
                    </a:extLst>
                  </a:tr>
                  <a:tr h="2074609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Eigen</a:t>
                          </a:r>
                          <a:r>
                            <a:rPr lang="en-US" altLang="zh-TW" baseline="0" dirty="0" err="1" smtClean="0"/>
                            <a:t>decomposition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2557" t="-80059" r="-127651" b="-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6289" t="-80059" r="-821" b="-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2962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4" descr="Papyrus Undertale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928" y="2604707"/>
            <a:ext cx="249807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大括弧 7"/>
          <p:cNvSpPr/>
          <p:nvPr/>
        </p:nvSpPr>
        <p:spPr>
          <a:xfrm rot="5400000">
            <a:off x="7716884" y="4887888"/>
            <a:ext cx="182879" cy="16957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59686" y="5794123"/>
                <a:ext cx="1017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長度為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86" y="5794123"/>
                <a:ext cx="1017523" cy="369332"/>
              </a:xfrm>
              <a:prstGeom prst="rect">
                <a:avLst/>
              </a:prstGeom>
              <a:blipFill>
                <a:blip r:embed="rId5"/>
                <a:stretch>
                  <a:fillRect l="-5389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圖說文字 10"/>
              <p:cNvSpPr/>
              <p:nvPr/>
            </p:nvSpPr>
            <p:spPr>
              <a:xfrm>
                <a:off x="6517178" y="1462728"/>
                <a:ext cx="4114800" cy="805750"/>
              </a:xfrm>
              <a:prstGeom prst="wedgeRoundRectCallout">
                <a:avLst>
                  <a:gd name="adj1" fmla="val 47917"/>
                  <a:gd name="adj2" fmla="val 101704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Eigen</a:t>
                </a:r>
                <a:r>
                  <a:rPr lang="en-US" altLang="zh-TW" baseline="0" dirty="0" smtClean="0">
                    <a:solidFill>
                      <a:schemeClr val="tx1"/>
                    </a:solidFill>
                  </a:rPr>
                  <a:t>decomposition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受限於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資料量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，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HDLSS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之下，如何更方便求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PCs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？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圓角矩形圖說文字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78" y="1462728"/>
                <a:ext cx="4114800" cy="805750"/>
              </a:xfrm>
              <a:prstGeom prst="wedgeRoundRectCallout">
                <a:avLst>
                  <a:gd name="adj1" fmla="val 47917"/>
                  <a:gd name="adj2" fmla="val 101704"/>
                  <a:gd name="adj3" fmla="val 16667"/>
                </a:avLst>
              </a:prstGeom>
              <a:blipFill>
                <a:blip r:embed="rId6"/>
                <a:stretch>
                  <a:fillRect l="-148" r="-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4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2529809" y="365125"/>
                <a:ext cx="9099695" cy="1325563"/>
              </a:xfrm>
            </p:spPr>
            <p:txBody>
              <a:bodyPr/>
              <a:lstStyle/>
              <a:p>
                <a:r>
                  <a:rPr lang="zh-TW" altLang="en-US" dirty="0" smtClean="0"/>
                  <a:t>藉由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TW" altLang="en-US" dirty="0" smtClean="0"/>
                  <a:t>求取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/>
                  <a:t>的</a:t>
                </a:r>
                <a:r>
                  <a:rPr lang="en-US" altLang="zh-TW" dirty="0" smtClean="0"/>
                  <a:t>PCs (HDLSS,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29809" y="365125"/>
                <a:ext cx="9099695" cy="1325563"/>
              </a:xfrm>
              <a:blipFill>
                <a:blip r:embed="rId2"/>
                <a:stretch>
                  <a:fillRect l="-2746" r="-4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579418" y="2083320"/>
                <a:ext cx="5868786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9418" y="2083320"/>
                <a:ext cx="586878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lphys (Undertale Film) | Idea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" y="-141288"/>
            <a:ext cx="1966912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5400000">
            <a:off x="5580611" y="3145993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31608" y="3145993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95005" y="3145993"/>
            <a:ext cx="31588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15396" y="5506808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4184072" y="5506808"/>
            <a:ext cx="1047404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1982930" y="5134721"/>
            <a:ext cx="1047404" cy="104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118985" y="4815118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85" y="4815118"/>
                <a:ext cx="790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118985" y="2735420"/>
                <a:ext cx="784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85" y="2735420"/>
                <a:ext cx="784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大括弧 14"/>
          <p:cNvSpPr/>
          <p:nvPr/>
        </p:nvSpPr>
        <p:spPr>
          <a:xfrm>
            <a:off x="6949439" y="2369127"/>
            <a:ext cx="598517" cy="25187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746228" y="3263283"/>
                <a:ext cx="33448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兩者擁有相同的</a:t>
                </a:r>
                <a:r>
                  <a:rPr lang="en-US" altLang="zh-TW" dirty="0" smtClean="0"/>
                  <a:t>eigenvalues</a:t>
                </a:r>
              </a:p>
              <a:p>
                <a:r>
                  <a:rPr lang="zh-TW" altLang="en-US" dirty="0"/>
                  <a:t>假設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𝑅𝑎𝑛𝑘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𝑅𝑎𝑛𝑘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i="1" dirty="0" smtClean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228" y="3263283"/>
                <a:ext cx="3344890" cy="646331"/>
              </a:xfrm>
              <a:prstGeom prst="rect">
                <a:avLst/>
              </a:prstGeom>
              <a:blipFill>
                <a:blip r:embed="rId7"/>
                <a:stretch>
                  <a:fillRect l="-1642" t="-4717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940351" y="4593198"/>
                <a:ext cx="2956643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0,…, 0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351" y="4593198"/>
                <a:ext cx="2956643" cy="406586"/>
              </a:xfrm>
              <a:prstGeom prst="rect">
                <a:avLst/>
              </a:prstGeom>
              <a:blipFill>
                <a:blip r:embed="rId8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987771" y="2323033"/>
                <a:ext cx="2362762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71" y="2323033"/>
                <a:ext cx="2362762" cy="406586"/>
              </a:xfrm>
              <a:prstGeom prst="rect">
                <a:avLst/>
              </a:prstGeom>
              <a:blipFill>
                <a:blip r:embed="rId9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endCxn id="19" idx="2"/>
          </p:cNvCxnSpPr>
          <p:nvPr/>
        </p:nvCxnSpPr>
        <p:spPr>
          <a:xfrm flipV="1">
            <a:off x="9169152" y="2729619"/>
            <a:ext cx="0" cy="41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9169152" y="3909614"/>
            <a:ext cx="0" cy="53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381276" y="1785338"/>
                <a:ext cx="1575752" cy="37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acc>
                      <m:sSub>
                        <m:sSubPr>
                          <m:ctrlP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276" y="1785338"/>
                <a:ext cx="1575752" cy="377604"/>
              </a:xfrm>
              <a:prstGeom prst="rect">
                <a:avLst/>
              </a:prstGeom>
              <a:blipFill>
                <a:blip r:embed="rId10"/>
                <a:stretch>
                  <a:fillRect r="-12403" b="-1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516473" y="5184450"/>
                <a:ext cx="1305357" cy="37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sSup>
                        <m:sSupPr>
                          <m:ctrl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73" y="5184450"/>
                <a:ext cx="1305357" cy="377604"/>
              </a:xfrm>
              <a:prstGeom prst="rect">
                <a:avLst/>
              </a:prstGeom>
              <a:blipFill>
                <a:blip r:embed="rId11"/>
                <a:stretch>
                  <a:fillRect r="-144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實際上，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r>
                  <a:rPr lang="zh-TW" altLang="en-US" dirty="0" smtClean="0"/>
                  <a:t>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r>
                  <a:rPr lang="zh-TW" altLang="en-US" dirty="0" smtClean="0"/>
                  <a:t>的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行</a:t>
                </a:r>
                <a:r>
                  <a:rPr lang="zh-TW" altLang="en-US" dirty="0" smtClean="0"/>
                  <a:t>與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列</a:t>
                </a:r>
                <a:r>
                  <a:rPr lang="zh-TW" altLang="en-US" dirty="0" smtClean="0"/>
                  <a:t>基底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110153" y="1978025"/>
                <a:ext cx="486017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sSub>
                      <m:sSubPr>
                        <m:ctrlPr>
                          <a:rPr lang="el-G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0153" y="1978025"/>
                <a:ext cx="4860174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 descr="Undyne | UNDERTALE Movie Wikia | Fand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5" y="1690688"/>
            <a:ext cx="3022964" cy="462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99815" y="282604"/>
                <a:ext cx="784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15" y="282604"/>
                <a:ext cx="7841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074816" y="282604"/>
                <a:ext cx="79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16" y="282604"/>
                <a:ext cx="7907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02270" y="282604"/>
                <a:ext cx="787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70" y="282604"/>
                <a:ext cx="7874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/>
              <p:cNvSpPr txBox="1">
                <a:spLocks/>
              </p:cNvSpPr>
              <p:nvPr/>
            </p:nvSpPr>
            <p:spPr>
              <a:xfrm>
                <a:off x="2778462" y="1978025"/>
                <a:ext cx="433169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462" y="1978025"/>
                <a:ext cx="4331692" cy="43513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角矩形圖說文字 4"/>
          <p:cNvSpPr/>
          <p:nvPr/>
        </p:nvSpPr>
        <p:spPr>
          <a:xfrm>
            <a:off x="838200" y="192044"/>
            <a:ext cx="9644150" cy="1354975"/>
          </a:xfrm>
          <a:prstGeom prst="wedgeRoundRectCallout">
            <a:avLst>
              <a:gd name="adj1" fmla="val -33042"/>
              <a:gd name="adj2" fmla="val 9010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99815" y="5114253"/>
                <a:ext cx="7260642" cy="1743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altLang="zh-TW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TW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TW" altLang="en-US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  <m:e/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TW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TW" altLang="en-US" b="0" i="1" smtClean="0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TW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15" y="5114253"/>
                <a:ext cx="7260642" cy="17437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6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1273"/>
                <a:ext cx="10891058" cy="5893722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由於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r>
                  <a:rPr lang="zh-TW" altLang="en-US" dirty="0" smtClean="0"/>
                  <a:t>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r>
                  <a:rPr lang="zh-TW" altLang="en-US" dirty="0" smtClean="0"/>
                  <a:t>的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行</a:t>
                </a:r>
                <a:r>
                  <a:rPr lang="zh-TW" altLang="en-US" dirty="0" smtClean="0"/>
                  <a:t>與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列</a:t>
                </a:r>
                <a:r>
                  <a:rPr lang="zh-TW" altLang="en-US" dirty="0" smtClean="0"/>
                  <a:t>基底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dirty="0" smtClean="0"/>
                  <a:t>在非零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對應的行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基底之間，存在</a:t>
                </a:r>
                <a:r>
                  <a:rPr lang="en-US" altLang="zh-TW" dirty="0" smtClean="0"/>
                  <a:t>1-1</a:t>
                </a:r>
                <a:r>
                  <a:rPr lang="zh-TW" altLang="en-US" dirty="0" smtClean="0"/>
                  <a:t>且</a:t>
                </a:r>
                <a:r>
                  <a:rPr lang="en-US" altLang="zh-TW" dirty="0" smtClean="0"/>
                  <a:t>onto</a:t>
                </a:r>
                <a:r>
                  <a:rPr lang="zh-TW" altLang="en-US" dirty="0" smtClean="0"/>
                  <a:t>的轉換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 marL="0" indent="0" algn="r">
                  <a:buNone/>
                </a:pPr>
                <a:r>
                  <a:rPr lang="en-US" altLang="zh-TW" dirty="0" smtClean="0"/>
                  <a:t>Consider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altLang="zh-TW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在</a:t>
                </a:r>
                <a:r>
                  <a:rPr lang="en-US" altLang="zh-TW" dirty="0" smtClean="0"/>
                  <a:t>HDLSS</a:t>
                </a:r>
                <a:r>
                  <a:rPr lang="zh-TW" altLang="en-US" dirty="0" smtClean="0"/>
                  <a:t>的情況下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TW" altLang="en-US" dirty="0" smtClean="0"/>
                  <a:t>比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TW" altLang="en-US" dirty="0" smtClean="0"/>
                  <a:t>容易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TW" altLang="en-US" dirty="0" smtClean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再將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轉換成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1273"/>
                <a:ext cx="10891058" cy="5893722"/>
              </a:xfrm>
              <a:blipFill>
                <a:blip r:embed="rId2"/>
                <a:stretch>
                  <a:fillRect l="-1008" t="-1551" r="-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Mettaton (Undertale Film) | Idea Wiki | Fand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70" y="390698"/>
            <a:ext cx="2010406" cy="18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457</Words>
  <Application>Microsoft Office PowerPoint</Application>
  <PresentationFormat>寬螢幕</PresentationFormat>
  <Paragraphs>248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標楷體</vt:lpstr>
      <vt:lpstr>Arial</vt:lpstr>
      <vt:lpstr>Cambria Math</vt:lpstr>
      <vt:lpstr>Times New Roman</vt:lpstr>
      <vt:lpstr>Office 佈景主題</vt:lpstr>
      <vt:lpstr>Automatic sparse PCA for high-dimensional data</vt:lpstr>
      <vt:lpstr>Introduction</vt:lpstr>
      <vt:lpstr>Principal component analysis (PCA)</vt:lpstr>
      <vt:lpstr>PCA- PCs實務上的意義</vt:lpstr>
      <vt:lpstr>High-dimensional,  low-sample-size Data (HDLSS)</vt:lpstr>
      <vt:lpstr>Σ (母體)與 S (資料)的差別 (HDLSS)</vt:lpstr>
      <vt:lpstr>藉由S_( D)求取S的PCs (HDLSS, d&gt;n)</vt:lpstr>
      <vt:lpstr>實際上，H ̂與U ̂是(X-X ̅ )的行與列基底</vt:lpstr>
      <vt:lpstr>PowerPoint 簡報</vt:lpstr>
      <vt:lpstr>Σ (母體)與 S (資料)的差別 (HDLSS)</vt:lpstr>
      <vt:lpstr>　　　嘗試(S+κI), for some small κ&gt;0</vt:lpstr>
      <vt:lpstr>考慮當d→∞的情況</vt:lpstr>
      <vt:lpstr>PowerPoint 簡報</vt:lpstr>
      <vt:lpstr>Threshold-based SPCA (TSPCA)</vt:lpstr>
      <vt:lpstr>Angle(h ̂_i,h_i )=arccos{(1+δ/λ_i )^(-1/2) }+o_P (1) If  δ/λ_i →∞，Angle(h ̂_i,h_i )=π/2+o_P (1) </vt:lpstr>
      <vt:lpstr>Automatic sparse PCA (A-SPCA)</vt:lpstr>
      <vt:lpstr>PowerPoint 簡報</vt:lpstr>
      <vt:lpstr>A-SPCA 同時使用調整後Eigenvalues和Eigenvectors的資訊</vt:lpstr>
      <vt:lpstr>A-SPCA 利用TSPCA的手法，對h ̃_i進行二次調整</vt:lpstr>
      <vt:lpstr>PowerPoint 簡報</vt:lpstr>
      <vt:lpstr>PowerPoint 簡報</vt:lpstr>
      <vt:lpstr>Simulation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sparse PCA for high-dimensional data</dc:title>
  <dc:creator>moonsita</dc:creator>
  <cp:lastModifiedBy>moonsita</cp:lastModifiedBy>
  <cp:revision>82</cp:revision>
  <dcterms:created xsi:type="dcterms:W3CDTF">2023-10-25T05:33:58Z</dcterms:created>
  <dcterms:modified xsi:type="dcterms:W3CDTF">2023-10-31T07:29:49Z</dcterms:modified>
</cp:coreProperties>
</file>